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347" r:id="rId3"/>
    <p:sldId id="381" r:id="rId4"/>
    <p:sldId id="445" r:id="rId5"/>
    <p:sldId id="383" r:id="rId6"/>
    <p:sldId id="505" r:id="rId7"/>
    <p:sldId id="507" r:id="rId8"/>
    <p:sldId id="508" r:id="rId9"/>
    <p:sldId id="506" r:id="rId10"/>
    <p:sldId id="501" r:id="rId11"/>
    <p:sldId id="502" r:id="rId12"/>
    <p:sldId id="409" r:id="rId13"/>
    <p:sldId id="396" r:id="rId14"/>
  </p:sldIdLst>
  <p:sldSz cx="12192000" cy="6858000"/>
  <p:notesSz cx="6858000" cy="9296400"/>
  <p:embeddedFontLst>
    <p:embeddedFont>
      <p:font typeface="Bahnschrift Light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IranNastaliq" panose="02020505000000020003" pitchFamily="18" charset="0"/>
      <p:regular r:id="rId24"/>
    </p:embeddedFont>
    <p:embeddedFont>
      <p:font typeface="B Nazanin" panose="00000400000000000000" pitchFamily="2" charset="-78"/>
      <p:regular r:id="rId25"/>
      <p:bold r:id="rId26"/>
    </p:embeddedFont>
    <p:embeddedFont>
      <p:font typeface="B Titr" panose="00000700000000000000" pitchFamily="2" charset="-78"/>
      <p:bold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CC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68" autoAdjust="0"/>
    <p:restoredTop sz="94660"/>
  </p:normalViewPr>
  <p:slideViewPr>
    <p:cSldViewPr snapToGrid="0">
      <p:cViewPr varScale="1">
        <p:scale>
          <a:sx n="73" d="100"/>
          <a:sy n="73" d="100"/>
        </p:scale>
        <p:origin x="52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1158"/>
    </p:cViewPr>
  </p:sorterViewPr>
  <p:notesViewPr>
    <p:cSldViewPr snapToGrid="0">
      <p:cViewPr varScale="1">
        <p:scale>
          <a:sx n="65" d="100"/>
          <a:sy n="65" d="100"/>
        </p:scale>
        <p:origin x="2488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 dirty="0">
                <a:solidFill>
                  <a:srgbClr val="FF0000"/>
                </a:solidFill>
              </a:rPr>
              <a:t>MDR/RR-TB</a:t>
            </a:r>
            <a:r>
              <a:rPr lang="en-US" sz="2000" dirty="0"/>
              <a:t> Incidence Rate </a:t>
            </a:r>
            <a:r>
              <a:rPr lang="en-US" sz="2000" dirty="0">
                <a:solidFill>
                  <a:srgbClr val="FF0000"/>
                </a:solidFill>
              </a:rPr>
              <a:t>(/100,000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</a:p>
          <a:p>
            <a:pPr>
              <a:defRPr sz="2000"/>
            </a:pPr>
            <a:r>
              <a:rPr lang="en-US" sz="2000" dirty="0" smtClean="0"/>
              <a:t>In Iran and neighboring countries</a:t>
            </a:r>
            <a:endParaRPr lang="en-US" sz="2000" dirty="0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Turkmenistan</c:v>
                </c:pt>
                <c:pt idx="1">
                  <c:v>Azarbaijan</c:v>
                </c:pt>
                <c:pt idx="2">
                  <c:v>Afghanistan</c:v>
                </c:pt>
                <c:pt idx="3">
                  <c:v>Pakistan</c:v>
                </c:pt>
                <c:pt idx="4">
                  <c:v>Armnia</c:v>
                </c:pt>
                <c:pt idx="5">
                  <c:v>Iraq</c:v>
                </c:pt>
                <c:pt idx="6">
                  <c:v>Turkey</c:v>
                </c:pt>
                <c:pt idx="7">
                  <c:v>Iran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12</c:v>
                </c:pt>
                <c:pt idx="2">
                  <c:v>9</c:v>
                </c:pt>
                <c:pt idx="3">
                  <c:v>6.2</c:v>
                </c:pt>
                <c:pt idx="4">
                  <c:v>5.9</c:v>
                </c:pt>
                <c:pt idx="5">
                  <c:v>1.4</c:v>
                </c:pt>
                <c:pt idx="6">
                  <c:v>0.41</c:v>
                </c:pt>
                <c:pt idx="7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55-434B-8C00-B9BF48201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236736"/>
        <c:axId val="203121024"/>
      </c:barChart>
      <c:catAx>
        <c:axId val="1912367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03121024"/>
        <c:crosses val="autoZero"/>
        <c:auto val="1"/>
        <c:lblAlgn val="ctr"/>
        <c:lblOffset val="100"/>
        <c:noMultiLvlLbl val="0"/>
      </c:catAx>
      <c:valAx>
        <c:axId val="2031210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9123673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28575">
      <a:solidFill>
        <a:srgbClr val="002060"/>
      </a:solidFill>
    </a:ln>
    <a:effectLst>
      <a:glow rad="228600">
        <a:schemeClr val="accent3">
          <a:satMod val="175000"/>
          <a:alpha val="40000"/>
        </a:schemeClr>
      </a:glow>
      <a:outerShdw blurRad="50800" dist="38100" dir="5400000" algn="t" rotWithShape="0">
        <a:prstClr val="black">
          <a:alpha val="40000"/>
        </a:prstClr>
      </a:outerShdw>
    </a:effectLst>
  </c:spPr>
  <c:txPr>
    <a:bodyPr/>
    <a:lstStyle/>
    <a:p>
      <a:pPr>
        <a:defRPr sz="1100" b="1">
          <a:solidFill>
            <a:schemeClr val="tx1"/>
          </a:solidFill>
        </a:defRPr>
      </a:pPr>
      <a:endParaRPr lang="fa-IR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میزان بروز</c:v>
                </c:pt>
              </c:strCache>
            </c:strRef>
          </c:tx>
          <c:spPr>
            <a:ln w="3810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F0"/>
              </a:solidFill>
              <a:ln w="38100">
                <a:solidFill>
                  <a:srgbClr val="0070C0"/>
                </a:solidFill>
              </a:ln>
              <a:effectLst/>
            </c:spPr>
          </c:marker>
          <c:cat>
            <c:numRef>
              <c:f>Sheet1!$A$11:$A$18</c:f>
              <c:numCache>
                <c:formatCode>General</c:formatCode>
                <c:ptCount val="8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1398</c:v>
                </c:pt>
                <c:pt idx="5">
                  <c:v>1399</c:v>
                </c:pt>
                <c:pt idx="6">
                  <c:v>1400</c:v>
                </c:pt>
                <c:pt idx="7">
                  <c:v>1401</c:v>
                </c:pt>
              </c:numCache>
            </c:numRef>
          </c:cat>
          <c:val>
            <c:numRef>
              <c:f>Sheet1!$B$11:$B$18</c:f>
              <c:numCache>
                <c:formatCode>General</c:formatCode>
                <c:ptCount val="8"/>
                <c:pt idx="0">
                  <c:v>12.59</c:v>
                </c:pt>
                <c:pt idx="1">
                  <c:v>11.41</c:v>
                </c:pt>
                <c:pt idx="2">
                  <c:v>10.88</c:v>
                </c:pt>
                <c:pt idx="3">
                  <c:v>10.61</c:v>
                </c:pt>
                <c:pt idx="4">
                  <c:v>9.69</c:v>
                </c:pt>
                <c:pt idx="5">
                  <c:v>6.74</c:v>
                </c:pt>
                <c:pt idx="6">
                  <c:v>7.36</c:v>
                </c:pt>
                <c:pt idx="7">
                  <c:v>8.1999999999999993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687-4AAD-915F-8E113821D1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8630656"/>
        <c:axId val="248673792"/>
      </c:lineChart>
      <c:catAx>
        <c:axId val="24863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48673792"/>
        <c:crosses val="autoZero"/>
        <c:auto val="1"/>
        <c:lblAlgn val="ctr"/>
        <c:lblOffset val="100"/>
        <c:noMultiLvlLbl val="0"/>
      </c:catAx>
      <c:valAx>
        <c:axId val="248673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48630656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fa-I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fa-IR" sz="2000" b="1" i="0" baseline="0" dirty="0">
                <a:effectLst/>
                <a:cs typeface="B Nazanin" pitchFamily="2" charset="-78"/>
              </a:rPr>
              <a:t>تعداد موارد سل بر حسب سن و جنسیت</a:t>
            </a:r>
            <a:endParaRPr lang="en-US" sz="2000" dirty="0">
              <a:effectLst/>
              <a:cs typeface="B Nazanin" pitchFamily="2" charset="-78"/>
            </a:endParaRPr>
          </a:p>
        </c:rich>
      </c:tx>
      <c:layout>
        <c:manualLayout>
          <c:xMode val="edge"/>
          <c:yMode val="edge"/>
          <c:x val="0.16154750794870765"/>
          <c:y val="4.416163401700611E-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414244111948421"/>
          <c:y val="0.22558209938889945"/>
          <c:w val="0.77494773019375685"/>
          <c:h val="0.5844964094446359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'جدول بروز- سال 1395'!$B$4</c:f>
              <c:strCache>
                <c:ptCount val="1"/>
                <c:pt idx="0">
                  <c:v>مرد</c:v>
                </c:pt>
              </c:strCache>
            </c:strRef>
          </c:tx>
          <c:spPr>
            <a:gradFill flip="none" rotWithShape="1">
              <a:gsLst>
                <a:gs pos="0">
                  <a:srgbClr val="0099CC">
                    <a:shade val="30000"/>
                    <a:satMod val="115000"/>
                  </a:srgbClr>
                </a:gs>
                <a:gs pos="50000">
                  <a:srgbClr val="0099CC">
                    <a:shade val="67500"/>
                    <a:satMod val="115000"/>
                  </a:srgbClr>
                </a:gs>
                <a:gs pos="100000">
                  <a:srgbClr val="0099C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'جدول بروز- سال 1395'!$A$5:$A$13</c:f>
              <c:strCache>
                <c:ptCount val="9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55-64</c:v>
                </c:pt>
                <c:pt idx="8">
                  <c:v>&gt;65</c:v>
                </c:pt>
              </c:strCache>
            </c:strRef>
          </c:cat>
          <c:val>
            <c:numRef>
              <c:f>'جدول بروز- سال 1395'!$B$5:$B$13</c:f>
              <c:numCache>
                <c:formatCode>0</c:formatCode>
                <c:ptCount val="9"/>
                <c:pt idx="0">
                  <c:v>-39</c:v>
                </c:pt>
                <c:pt idx="1">
                  <c:v>-29</c:v>
                </c:pt>
                <c:pt idx="2">
                  <c:v>-20</c:v>
                </c:pt>
                <c:pt idx="3">
                  <c:v>-340</c:v>
                </c:pt>
                <c:pt idx="4">
                  <c:v>-480</c:v>
                </c:pt>
                <c:pt idx="5">
                  <c:v>-546</c:v>
                </c:pt>
                <c:pt idx="6">
                  <c:v>-479</c:v>
                </c:pt>
                <c:pt idx="7">
                  <c:v>-466</c:v>
                </c:pt>
                <c:pt idx="8">
                  <c:v>-873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73-4FE2-B640-C5EB55471CE1}"/>
            </c:ext>
          </c:extLst>
        </c:ser>
        <c:ser>
          <c:idx val="1"/>
          <c:order val="1"/>
          <c:tx>
            <c:strRef>
              <c:f>'جدول بروز- سال 1395'!$C$4</c:f>
              <c:strCache>
                <c:ptCount val="1"/>
                <c:pt idx="0">
                  <c:v>زن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'جدول بروز- سال 1395'!$A$5:$A$13</c:f>
              <c:strCache>
                <c:ptCount val="9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55-64</c:v>
                </c:pt>
                <c:pt idx="8">
                  <c:v>&gt;65</c:v>
                </c:pt>
              </c:strCache>
            </c:strRef>
          </c:cat>
          <c:val>
            <c:numRef>
              <c:f>'جدول بروز- سال 1395'!$C$5:$C$13</c:f>
              <c:numCache>
                <c:formatCode>0</c:formatCode>
                <c:ptCount val="9"/>
                <c:pt idx="0">
                  <c:v>29</c:v>
                </c:pt>
                <c:pt idx="1">
                  <c:v>26</c:v>
                </c:pt>
                <c:pt idx="2">
                  <c:v>53</c:v>
                </c:pt>
                <c:pt idx="3">
                  <c:v>277</c:v>
                </c:pt>
                <c:pt idx="4">
                  <c:v>327</c:v>
                </c:pt>
                <c:pt idx="5">
                  <c:v>293</c:v>
                </c:pt>
                <c:pt idx="6">
                  <c:v>313</c:v>
                </c:pt>
                <c:pt idx="7">
                  <c:v>490</c:v>
                </c:pt>
                <c:pt idx="8">
                  <c:v>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73-4FE2-B640-C5EB55471C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34401280"/>
        <c:axId val="34358016"/>
      </c:barChart>
      <c:catAx>
        <c:axId val="34401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4358016"/>
        <c:crosses val="autoZero"/>
        <c:auto val="1"/>
        <c:lblAlgn val="ctr"/>
        <c:lblOffset val="100"/>
        <c:noMultiLvlLbl val="0"/>
      </c:catAx>
      <c:valAx>
        <c:axId val="34358016"/>
        <c:scaling>
          <c:orientation val="minMax"/>
          <c:max val="1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4401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261474337907722"/>
          <c:y val="0.11487811541292803"/>
          <c:w val="0.47053144105464967"/>
          <c:h val="9.7993143068770633E-2"/>
        </c:manualLayout>
      </c:layout>
      <c:overlay val="0"/>
      <c:spPr>
        <a:solidFill>
          <a:schemeClr val="bg1">
            <a:lumMod val="95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/>
              </a:solidFill>
              <a:latin typeface="+mn-lt"/>
              <a:ea typeface="+mn-ea"/>
              <a:cs typeface="B Nazanin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solidFill>
      <a:schemeClr val="lt1"/>
    </a:solidFill>
    <a:ln w="28575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0.31578</cdr:x>
      <cdr:y>0.19408</cdr:y>
    </cdr:from>
    <cdr:to>
      <cdr:x>0.98231</cdr:x>
      <cdr:y>0.28249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1696527" y="844500"/>
          <a:ext cx="3581007" cy="384718"/>
        </a:xfrm>
        <a:prstGeom xmlns:a="http://schemas.openxmlformats.org/drawingml/2006/main" prst="rect">
          <a:avLst/>
        </a:prstGeom>
        <a:solidFill xmlns:a="http://schemas.openxmlformats.org/drawingml/2006/main">
          <a:srgbClr val="FFC000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/>
          <a:r>
            <a:rPr lang="fa-IR" sz="1900" b="1" dirty="0" smtClean="0">
              <a:solidFill>
                <a:srgbClr val="C00000"/>
              </a:solidFill>
              <a:cs typeface="B Titr" panose="00000700000000000000" pitchFamily="2" charset="-78"/>
            </a:rPr>
            <a:t>برآورد میزان شیوع </a:t>
          </a:r>
          <a:r>
            <a:rPr lang="en-US" sz="1900" b="1" dirty="0" smtClean="0">
              <a:solidFill>
                <a:srgbClr val="C00000"/>
              </a:solidFill>
              <a:cs typeface="B Titr" panose="00000700000000000000" pitchFamily="2" charset="-78"/>
            </a:rPr>
            <a:t>MDR/RR-TB</a:t>
          </a:r>
          <a:endParaRPr lang="en-US" sz="1900" dirty="0">
            <a:solidFill>
              <a:srgbClr val="C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0.69698</cdr:x>
      <cdr:y>0.4992</cdr:y>
    </cdr:from>
    <cdr:to>
      <cdr:x>0.92512</cdr:x>
      <cdr:y>0.4992</cdr:y>
    </cdr:to>
    <cdr:cxnSp macro="">
      <cdr:nvCxnSpPr>
        <cdr:cNvPr id="3" name="Straight Connector 2"/>
        <cdr:cNvCxnSpPr/>
      </cdr:nvCxnSpPr>
      <cdr:spPr>
        <a:xfrm xmlns:a="http://schemas.openxmlformats.org/drawingml/2006/main">
          <a:off x="5082774" y="1944742"/>
          <a:ext cx="166370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00B050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0.2695</cdr:x>
      <cdr:y>0.85419</cdr:y>
    </cdr:from>
    <cdr:to>
      <cdr:x>0.3127</cdr:x>
      <cdr:y>0.89235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1509731" y="3827981"/>
          <a:ext cx="242047" cy="17101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05A402C2-81FF-45FA-B37C-40C69EF053E1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2791BCB-9E87-4D94-938A-9C0B26D4E2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26421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3A221-7BA3-41CF-8853-D293D90C62B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8101-0724-4B07-ACF8-EB4081F3E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29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07C9-C06A-47CE-B0E5-A43196B9B2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80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07C9-C06A-47CE-B0E5-A43196B9B29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80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6086BA-C43F-48BC-BD93-4B9B6614568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87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6086BA-C43F-48BC-BD93-4B9B6614568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87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40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1057" y="6261652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199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7289" y="631190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01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61213" y="635635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2907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93910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618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2436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7153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9328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4415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AB90B1-0802-4F6A-83BE-B307E2F6B69F}"/>
              </a:ext>
            </a:extLst>
          </p:cNvPr>
          <p:cNvSpPr/>
          <p:nvPr userDrawn="1"/>
        </p:nvSpPr>
        <p:spPr>
          <a:xfrm>
            <a:off x="0" y="6302880"/>
            <a:ext cx="12192000" cy="5551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latin typeface="IranNastaliq" panose="02000503000000020003" pitchFamily="2" charset="0"/>
              <a:cs typeface="IranNastaliq" panose="02000503000000020003" pitchFamily="2" charset="0"/>
            </a:endParaRPr>
          </a:p>
          <a:p>
            <a:pPr algn="ctr"/>
            <a:r>
              <a:rPr lang="fa-IR" dirty="0">
                <a:latin typeface="IranNastaliq" panose="02000503000000020003" pitchFamily="2" charset="0"/>
                <a:cs typeface="IranNastaliq" panose="02000503000000020003" pitchFamily="2" charset="0"/>
              </a:rPr>
              <a:t>برنامه ملی کنترل سل</a:t>
            </a:r>
          </a:p>
        </p:txBody>
      </p:sp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D4807114-F05E-458F-8F53-FC516EB36EE6}"/>
              </a:ext>
            </a:extLst>
          </p:cNvPr>
          <p:cNvSpPr/>
          <p:nvPr userDrawn="1"/>
        </p:nvSpPr>
        <p:spPr>
          <a:xfrm>
            <a:off x="485422" y="344245"/>
            <a:ext cx="9513782" cy="135546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Rounded Rectangle 4">
            <a:extLst>
              <a:ext uri="{FF2B5EF4-FFF2-40B4-BE49-F238E27FC236}">
                <a16:creationId xmlns:a16="http://schemas.microsoft.com/office/drawing/2014/main" id="{87447A1E-4DA3-409C-80DE-EE21EF68A27D}"/>
              </a:ext>
            </a:extLst>
          </p:cNvPr>
          <p:cNvSpPr/>
          <p:nvPr userDrawn="1"/>
        </p:nvSpPr>
        <p:spPr>
          <a:xfrm>
            <a:off x="10213394" y="330716"/>
            <a:ext cx="1624948" cy="135546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D4186AE4-2039-4760-9932-4C27BF8D4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4991" y="559528"/>
            <a:ext cx="952999" cy="91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738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444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293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8896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740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3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6879" y="635635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9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6879" y="635635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2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6879" y="635635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3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1057" y="6356350"/>
            <a:ext cx="12193057" cy="596348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1005072" y="6356350"/>
            <a:ext cx="348727" cy="365125"/>
          </a:xfrm>
        </p:spPr>
        <p:txBody>
          <a:bodyPr/>
          <a:lstStyle/>
          <a:p>
            <a:r>
              <a:rPr lang="fa-IR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12999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1057" y="6261652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50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t="2345" b="14658"/>
          <a:stretch/>
        </p:blipFill>
        <p:spPr>
          <a:xfrm>
            <a:off x="-1720" y="6356350"/>
            <a:ext cx="12193057" cy="59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13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1785E-A09B-4E8C-80C9-FEAB5F70319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3F09C-6C04-4DFE-BCE3-438E7051F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82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30DB0-0F84-4163-A1F1-47EF7C220E77}" type="datetimeFigureOut">
              <a:rPr lang="fa-IR" smtClean="0"/>
              <a:t>01/19/1447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dirty="0"/>
              <a:t>بر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D4E2-3D48-494C-AB1F-334E954A55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575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61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7967" y="1813683"/>
          <a:ext cx="6567835" cy="4422127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1561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5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4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6275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8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نوع بیماری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B Nazanin" pitchFamily="2" charset="-78"/>
                        </a:rPr>
                        <a:t>بروز گزارش شده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724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cs typeface="B Nazanin" pitchFamily="2" charset="-78"/>
                        </a:rPr>
                        <a:t>No.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cs typeface="B Nazanin" pitchFamily="2" charset="-78"/>
                        </a:rPr>
                        <a:t>Rate (/100,000)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81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r>
                        <a:rPr lang="fa-IR" sz="3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کل</a:t>
                      </a:r>
                      <a:r>
                        <a:rPr lang="fa-IR" sz="28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r>
                        <a:rPr lang="fa-IR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(جدید + عود)</a:t>
                      </a:r>
                      <a:endParaRPr lang="en-US" sz="12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4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B Nazanin" pitchFamily="2" charset="-78"/>
                        </a:rPr>
                        <a:t>7261</a:t>
                      </a:r>
                      <a:endParaRPr kumimoji="0" lang="en-US" sz="4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B Nazanin" pitchFamily="2" charset="-78"/>
                        </a:rPr>
                        <a:t>8.4</a:t>
                      </a:r>
                      <a:endParaRPr kumimoji="0" lang="en-US" sz="4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68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 </a:t>
                      </a:r>
                      <a:r>
                        <a:rPr lang="fa-IR" sz="2400" b="1" dirty="0">
                          <a:cs typeface="B Nazanin" pitchFamily="2" charset="-78"/>
                        </a:rPr>
                        <a:t>سل ریوی  </a:t>
                      </a:r>
                      <a:endParaRPr lang="en-US" sz="2400" b="1" dirty="0">
                        <a:solidFill>
                          <a:srgbClr val="943634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B Nazanin" pitchFamily="2" charset="-78"/>
                        </a:rPr>
                        <a:t>Smear +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3981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4.6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55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Smear </a:t>
                      </a:r>
                      <a:r>
                        <a:rPr lang="en-GB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-</a:t>
                      </a:r>
                      <a:endParaRPr lang="en-US" sz="4000" b="1" dirty="0">
                        <a:solidFill>
                          <a:srgbClr val="94363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1588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1.8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68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cs typeface="B Nazanin" pitchFamily="2" charset="-78"/>
                        </a:rPr>
                        <a:t> </a:t>
                      </a:r>
                      <a:r>
                        <a:rPr lang="fa-IR" sz="2400" b="1" dirty="0">
                          <a:cs typeface="B Nazanin" pitchFamily="2" charset="-78"/>
                        </a:rPr>
                        <a:t>سل خارج ریوی  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1410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1.6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68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عود   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282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0.3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323" name="Title 2"/>
          <p:cNvSpPr>
            <a:spLocks noGrp="1"/>
          </p:cNvSpPr>
          <p:nvPr>
            <p:ph type="title"/>
          </p:nvPr>
        </p:nvSpPr>
        <p:spPr>
          <a:xfrm>
            <a:off x="2249424" y="403730"/>
            <a:ext cx="7798217" cy="1142999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fa-IR" sz="4000" b="1" dirty="0">
                <a:latin typeface="+mn-lt"/>
              </a:rPr>
              <a:t>میزان بروز </a:t>
            </a:r>
            <a:r>
              <a:rPr lang="fa-IR" sz="4000" b="1" u="sng" dirty="0">
                <a:solidFill>
                  <a:schemeClr val="bg1"/>
                </a:solidFill>
                <a:latin typeface="+mn-lt"/>
              </a:rPr>
              <a:t>گزارش شده </a:t>
            </a:r>
            <a:r>
              <a:rPr lang="fa-IR" sz="4000" b="1" dirty="0">
                <a:latin typeface="+mn-lt"/>
              </a:rPr>
              <a:t>سل </a:t>
            </a:r>
            <a:br>
              <a:rPr lang="fa-IR" sz="4000" b="1" dirty="0">
                <a:latin typeface="+mn-lt"/>
              </a:rPr>
            </a:br>
            <a:r>
              <a:rPr lang="fa-IR" sz="3200" dirty="0">
                <a:solidFill>
                  <a:schemeClr val="bg1"/>
                </a:solidFill>
                <a:latin typeface="+mn-lt"/>
                <a:cs typeface="B Nazanin" pitchFamily="2" charset="-78"/>
              </a:rPr>
              <a:t>(ایران – 1402)</a:t>
            </a:r>
            <a:endParaRPr lang="en-US" sz="3200" dirty="0">
              <a:solidFill>
                <a:schemeClr val="bg1"/>
              </a:solidFill>
              <a:latin typeface="+mn-lt"/>
              <a:cs typeface="B Nazanin" pitchFamily="2" charset="-78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7205021" y="1793965"/>
          <a:ext cx="4555143" cy="3312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>
          <a:xfrm>
            <a:off x="7192300" y="5226215"/>
            <a:ext cx="4578497" cy="1063256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33%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بیماران در گروه سنی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سالمنــدان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</a:p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دشواری مدیریت بیماریهای همراه و </a:t>
            </a:r>
          </a:p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بالا رفتن احتمال مرگ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37249" y="3301723"/>
            <a:ext cx="700833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44</a:t>
            </a:r>
            <a:r>
              <a:rPr lang="fa-IR" b="1" dirty="0">
                <a:solidFill>
                  <a:srgbClr val="FF0000"/>
                </a:solidFill>
              </a:rPr>
              <a:t>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65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447" y="315260"/>
            <a:ext cx="8611864" cy="10506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a-IR" b="1" dirty="0">
                <a:latin typeface="+mn-lt"/>
              </a:rPr>
              <a:t>توزیع استانی میزان بروز سل گزارش شده</a:t>
            </a:r>
            <a:r>
              <a:rPr lang="fa-IR" b="1" dirty="0">
                <a:solidFill>
                  <a:schemeClr val="bg1"/>
                </a:solidFill>
                <a:latin typeface="+mn-lt"/>
              </a:rPr>
              <a:t/>
            </a:r>
            <a:br>
              <a:rPr lang="fa-IR" b="1" dirty="0">
                <a:solidFill>
                  <a:schemeClr val="bg1"/>
                </a:solidFill>
                <a:latin typeface="+mn-lt"/>
              </a:rPr>
            </a:br>
            <a:r>
              <a:rPr lang="fa-IR" sz="3600" dirty="0">
                <a:solidFill>
                  <a:schemeClr val="bg1"/>
                </a:solidFill>
                <a:latin typeface="+mn-lt"/>
                <a:cs typeface="B Nazanin" pitchFamily="2" charset="-78"/>
              </a:rPr>
              <a:t>(کل اشکال - 1402)</a:t>
            </a:r>
            <a:endParaRPr lang="en-US" sz="3600" dirty="0">
              <a:solidFill>
                <a:schemeClr val="bg1"/>
              </a:solidFill>
              <a:latin typeface="+mn-lt"/>
              <a:cs typeface="B Nazanin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220" y="1530539"/>
            <a:ext cx="7548847" cy="481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0700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25" y="371061"/>
            <a:ext cx="9351264" cy="580590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14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10185" y="348019"/>
            <a:ext cx="9219063" cy="1039902"/>
          </a:xfrm>
          <a:noFill/>
        </p:spPr>
        <p:txBody>
          <a:bodyPr>
            <a:noAutofit/>
          </a:bodyPr>
          <a:lstStyle/>
          <a:p>
            <a:pPr algn="ctr"/>
            <a:r>
              <a:rPr lang="fa-IR" dirty="0">
                <a:solidFill>
                  <a:srgbClr val="FFC000"/>
                </a:solidFill>
                <a:cs typeface="B Titr" panose="00000700000000000000" pitchFamily="2" charset="-78"/>
              </a:rPr>
              <a:t>وضعیت سل جهان در یک نگاه - 2023</a:t>
            </a:r>
            <a:endParaRPr lang="en-CA" b="1" dirty="0">
              <a:solidFill>
                <a:srgbClr val="FFC000"/>
              </a:solidFill>
              <a:latin typeface="IranNastaliq" pitchFamily="18" charset="0"/>
              <a:cs typeface="B Titr" panose="00000700000000000000" pitchFamily="2" charset="-78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561463" y="4028477"/>
            <a:ext cx="6421271" cy="101437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تخمین تعداد موارد مبتلا به </a:t>
            </a:r>
            <a:r>
              <a:rPr lang="fa-IR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سل نهفته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: </a:t>
            </a:r>
            <a:r>
              <a:rPr lang="fa-IR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25%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جمعیت جهان</a:t>
            </a:r>
          </a:p>
        </p:txBody>
      </p:sp>
    </p:spTree>
    <p:extLst>
      <p:ext uri="{BB962C8B-B14F-4D97-AF65-F5344CB8AC3E}">
        <p14:creationId xmlns:p14="http://schemas.microsoft.com/office/powerpoint/2010/main" val="339316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10185" y="348019"/>
            <a:ext cx="9219063" cy="1039902"/>
          </a:xfrm>
          <a:noFill/>
        </p:spPr>
        <p:txBody>
          <a:bodyPr>
            <a:noAutofit/>
          </a:bodyPr>
          <a:lstStyle/>
          <a:p>
            <a:pPr algn="ctr"/>
            <a:r>
              <a:rPr lang="fa-IR" dirty="0">
                <a:solidFill>
                  <a:srgbClr val="FFC000"/>
                </a:solidFill>
                <a:cs typeface="B Titr" panose="00000700000000000000" pitchFamily="2" charset="-78"/>
              </a:rPr>
              <a:t>وضعیت سل جهان در یک نگاه - 2023</a:t>
            </a:r>
            <a:endParaRPr lang="en-CA" b="1" dirty="0">
              <a:solidFill>
                <a:srgbClr val="FFC000"/>
              </a:solidFill>
              <a:latin typeface="IranNastaliq" pitchFamily="18" charset="0"/>
              <a:cs typeface="B Titr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02273" y="1698742"/>
            <a:ext cx="2557111" cy="1859511"/>
            <a:chOff x="602273" y="1698742"/>
            <a:chExt cx="2557111" cy="1859511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957" y="1698742"/>
              <a:ext cx="2190751" cy="1272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02273" y="3035033"/>
              <a:ext cx="25571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rtl="1"/>
              <a:r>
                <a:rPr lang="fa-IR" sz="2800" u="sng" dirty="0">
                  <a:solidFill>
                    <a:srgbClr val="FF0000"/>
                  </a:solidFill>
                  <a:cs typeface="B Titr" pitchFamily="2" charset="-78"/>
                </a:rPr>
                <a:t>10/8</a:t>
              </a:r>
              <a:r>
                <a:rPr lang="fa-IR" sz="2800" u="sng" dirty="0">
                  <a:cs typeface="B Titr" pitchFamily="2" charset="-78"/>
                </a:rPr>
                <a:t> میلیون</a:t>
              </a:r>
              <a:r>
                <a:rPr lang="en-US" sz="2800" u="sng" dirty="0">
                  <a:cs typeface="B Titr" pitchFamily="2" charset="-78"/>
                </a:rPr>
                <a:t> </a:t>
              </a:r>
              <a:r>
                <a:rPr lang="fa-IR" b="1" u="sng" dirty="0">
                  <a:cs typeface="B Nazanin" panose="00000400000000000000" pitchFamily="2" charset="-78"/>
                </a:rPr>
                <a:t>(تخمین</a:t>
              </a:r>
              <a:r>
                <a:rPr lang="fa-IR" b="1" dirty="0">
                  <a:cs typeface="B Nazanin" panose="00000400000000000000" pitchFamily="2" charset="-78"/>
                </a:rPr>
                <a:t>)</a:t>
              </a:r>
              <a:endParaRPr lang="en-CA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239559" y="4466963"/>
            <a:ext cx="1020455" cy="1492391"/>
            <a:chOff x="4282459" y="4818250"/>
            <a:chExt cx="1020455" cy="1492391"/>
          </a:xfrm>
        </p:grpSpPr>
        <p:sp>
          <p:nvSpPr>
            <p:cNvPr id="11" name="Rounded Rectangle 10"/>
            <p:cNvSpPr/>
            <p:nvPr/>
          </p:nvSpPr>
          <p:spPr>
            <a:xfrm>
              <a:off x="4319516" y="4818250"/>
              <a:ext cx="962926" cy="1492391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4282459" y="4971978"/>
              <a:ext cx="1020455" cy="1297721"/>
              <a:chOff x="3352927" y="5160636"/>
              <a:chExt cx="1245005" cy="1375442"/>
            </a:xfrm>
            <a:solidFill>
              <a:schemeClr val="accent6">
                <a:lumMod val="40000"/>
                <a:lumOff val="60000"/>
              </a:schemeClr>
            </a:solidFill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6913" y="5160636"/>
                <a:ext cx="377032" cy="6056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3352927" y="5828192"/>
                <a:ext cx="124500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1.3</a:t>
                </a:r>
                <a:endPara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endParaRPr>
              </a:p>
              <a:p>
                <a:pPr algn="ctr" rtl="1"/>
                <a:r>
                  <a:rPr lang="fa-IR" sz="2000" b="1" dirty="0">
                    <a:cs typeface="B Nazanin" pitchFamily="2" charset="-78"/>
                  </a:rPr>
                  <a:t>میلیون</a:t>
                </a:r>
                <a:endParaRPr lang="en-CA" sz="2000" b="1" dirty="0">
                  <a:cs typeface="B Nazanin" pitchFamily="2" charset="-78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749786" y="1639939"/>
            <a:ext cx="2755392" cy="2109772"/>
            <a:chOff x="4749786" y="1639939"/>
            <a:chExt cx="2755392" cy="2109772"/>
          </a:xfrm>
        </p:grpSpPr>
        <p:sp>
          <p:nvSpPr>
            <p:cNvPr id="18" name="TextBox 17"/>
            <p:cNvSpPr txBox="1"/>
            <p:nvPr/>
          </p:nvSpPr>
          <p:spPr>
            <a:xfrm>
              <a:off x="4749786" y="3226491"/>
              <a:ext cx="27553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2800" u="sng" dirty="0">
                  <a:solidFill>
                    <a:srgbClr val="FF0000"/>
                  </a:solidFill>
                  <a:cs typeface="B Titr" pitchFamily="2" charset="-78"/>
                </a:rPr>
                <a:t>(8/2%)662.000</a:t>
              </a:r>
              <a:endParaRPr lang="en-CA" sz="2800" u="sng" dirty="0">
                <a:cs typeface="B Titr" pitchFamily="2" charset="-78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5440228" y="1639939"/>
              <a:ext cx="1656145" cy="1419146"/>
              <a:chOff x="5174674" y="1615604"/>
              <a:chExt cx="1175643" cy="989648"/>
            </a:xfrm>
          </p:grpSpPr>
          <p:grpSp>
            <p:nvGrpSpPr>
              <p:cNvPr id="8" name="Group 5"/>
              <p:cNvGrpSpPr/>
              <p:nvPr/>
            </p:nvGrpSpPr>
            <p:grpSpPr>
              <a:xfrm>
                <a:off x="5200015" y="1615604"/>
                <a:ext cx="1150302" cy="679628"/>
                <a:chOff x="5200015" y="2129953"/>
                <a:chExt cx="1150302" cy="679628"/>
              </a:xfrm>
            </p:grpSpPr>
            <p:pic>
              <p:nvPicPr>
                <p:cNvPr id="1031" name="Picture 7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00015" y="2129953"/>
                  <a:ext cx="681831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2" name="Picture 8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81846" y="2194406"/>
                  <a:ext cx="468471" cy="615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0" name="TextBox 19"/>
              <p:cNvSpPr txBox="1"/>
              <p:nvPr/>
            </p:nvSpPr>
            <p:spPr>
              <a:xfrm>
                <a:off x="5174674" y="2240382"/>
                <a:ext cx="1070313" cy="364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Titr" pitchFamily="2" charset="-78"/>
                  </a:rPr>
                  <a:t>TB-</a:t>
                </a: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Titr" pitchFamily="2" charset="-78"/>
                  </a:rPr>
                  <a:t>HIV</a:t>
                </a:r>
                <a:endParaRPr lang="en-CA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8481804" y="1724127"/>
            <a:ext cx="2507015" cy="1977817"/>
            <a:chOff x="8481804" y="1724127"/>
            <a:chExt cx="2507015" cy="1977817"/>
          </a:xfrm>
        </p:grpSpPr>
        <p:grpSp>
          <p:nvGrpSpPr>
            <p:cNvPr id="9" name="Group 1"/>
            <p:cNvGrpSpPr/>
            <p:nvPr/>
          </p:nvGrpSpPr>
          <p:grpSpPr>
            <a:xfrm>
              <a:off x="8697433" y="1724127"/>
              <a:ext cx="1975221" cy="1334958"/>
              <a:chOff x="8355529" y="1832455"/>
              <a:chExt cx="1975221" cy="1334958"/>
            </a:xfrm>
          </p:grpSpPr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11824" y="1832455"/>
                <a:ext cx="963168" cy="9111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8355529" y="2644193"/>
                <a:ext cx="19752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Titr" pitchFamily="2" charset="-78"/>
                  </a:rPr>
                  <a:t>MDR/RR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Titr" pitchFamily="2" charset="-78"/>
                  </a:rPr>
                  <a:t>-TB</a:t>
                </a:r>
                <a:endParaRPr lang="en-CA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8481804" y="3178724"/>
              <a:ext cx="25070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u="sng" dirty="0">
                  <a:solidFill>
                    <a:srgbClr val="FF0000"/>
                  </a:solidFill>
                  <a:cs typeface="B Titr" pitchFamily="2" charset="-78"/>
                </a:rPr>
                <a:t>400.000</a:t>
              </a:r>
              <a:r>
                <a:rPr lang="en-US" sz="2800" u="sng" dirty="0">
                  <a:solidFill>
                    <a:srgbClr val="FF0000"/>
                  </a:solidFill>
                  <a:cs typeface="B Titr" pitchFamily="2" charset="-78"/>
                </a:rPr>
                <a:t> </a:t>
              </a:r>
              <a:endParaRPr lang="en-CA" sz="2800" u="sng" dirty="0">
                <a:cs typeface="B Titr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2738" y="3835539"/>
            <a:ext cx="2656719" cy="2434158"/>
            <a:chOff x="672738" y="3835539"/>
            <a:chExt cx="2656719" cy="2434158"/>
          </a:xfrm>
        </p:grpSpPr>
        <p:grpSp>
          <p:nvGrpSpPr>
            <p:cNvPr id="2" name="Group 2"/>
            <p:cNvGrpSpPr/>
            <p:nvPr/>
          </p:nvGrpSpPr>
          <p:grpSpPr>
            <a:xfrm>
              <a:off x="672738" y="4248778"/>
              <a:ext cx="1208090" cy="2004160"/>
              <a:chOff x="-94717" y="4655027"/>
              <a:chExt cx="1208089" cy="2004160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9084" y="4655027"/>
                <a:ext cx="541337" cy="1173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-94717" y="5828190"/>
                <a:ext cx="12080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24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6.6</a:t>
                </a:r>
                <a:endParaRPr 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endParaRPr>
              </a:p>
              <a:p>
                <a:pPr algn="ctr" rtl="1"/>
                <a:r>
                  <a:rPr lang="fa-IR" sz="2400" b="1" dirty="0">
                    <a:cs typeface="B Nazanin" pitchFamily="2" charset="-78"/>
                  </a:rPr>
                  <a:t>میلیون</a:t>
                </a:r>
                <a:endParaRPr lang="en-CA" sz="2400" b="1" dirty="0">
                  <a:cs typeface="B Nazanin" pitchFamily="2" charset="-78"/>
                </a:endParaRPr>
              </a:p>
            </p:txBody>
          </p:sp>
        </p:grpSp>
        <p:grpSp>
          <p:nvGrpSpPr>
            <p:cNvPr id="3" name="Group 10"/>
            <p:cNvGrpSpPr/>
            <p:nvPr/>
          </p:nvGrpSpPr>
          <p:grpSpPr>
            <a:xfrm>
              <a:off x="2408890" y="4271655"/>
              <a:ext cx="920567" cy="1998042"/>
              <a:chOff x="1782391" y="4679087"/>
              <a:chExt cx="920566" cy="1998042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7873" y="4679087"/>
                <a:ext cx="609600" cy="1165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1782391" y="5846132"/>
                <a:ext cx="92056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Nazanin" pitchFamily="2" charset="-78"/>
                  </a:rPr>
                  <a:t>4.2</a:t>
                </a:r>
                <a:endParaRPr 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itchFamily="2" charset="-78"/>
                </a:endParaRPr>
              </a:p>
              <a:p>
                <a:pPr algn="ctr" rtl="1"/>
                <a:r>
                  <a:rPr lang="fa-IR" sz="2400" b="1" dirty="0">
                    <a:cs typeface="B Nazanin" pitchFamily="2" charset="-78"/>
                  </a:rPr>
                  <a:t>میلیون</a:t>
                </a:r>
                <a:endParaRPr lang="en-CA" sz="2400" b="1" dirty="0">
                  <a:cs typeface="B Nazanin" pitchFamily="2" charset="-78"/>
                </a:endParaRPr>
              </a:p>
            </p:txBody>
          </p:sp>
        </p:grpSp>
        <p:sp>
          <p:nvSpPr>
            <p:cNvPr id="10" name="Right Brace 9"/>
            <p:cNvSpPr/>
            <p:nvPr/>
          </p:nvSpPr>
          <p:spPr>
            <a:xfrm rot="16200000">
              <a:off x="1911265" y="3211213"/>
              <a:ext cx="385875" cy="1634528"/>
            </a:xfrm>
            <a:prstGeom prst="rightBrace">
              <a:avLst>
                <a:gd name="adj1" fmla="val 8333"/>
                <a:gd name="adj2" fmla="val 50793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5956178" y="5336275"/>
            <a:ext cx="5730760" cy="88780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تعداد  1/1 میلیون نفر از سل مرده اند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561463" y="4028477"/>
            <a:ext cx="6421271" cy="101437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تخمین تعداد موارد مبتلا به </a:t>
            </a:r>
            <a:r>
              <a:rPr lang="fa-IR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سل نهفته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: </a:t>
            </a:r>
            <a:r>
              <a:rPr lang="fa-IR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25%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جمعیت جهان</a:t>
            </a:r>
          </a:p>
        </p:txBody>
      </p:sp>
    </p:spTree>
    <p:extLst>
      <p:ext uri="{BB962C8B-B14F-4D97-AF65-F5344CB8AC3E}">
        <p14:creationId xmlns:p14="http://schemas.microsoft.com/office/powerpoint/2010/main" val="166891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میزان بروز سل در جهان - 2023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210" y="1654341"/>
            <a:ext cx="8954404" cy="4502023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225777" y="2202291"/>
          <a:ext cx="2823067" cy="311695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{3B4B98B0-60AC-42C2-AFA5-B58CD77FA1E5}</a:tableStyleId>
              </a:tblPr>
              <a:tblGrid>
                <a:gridCol w="99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9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215" marR="6821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itchFamily="2" charset="-78"/>
                      </a:endParaRPr>
                    </a:p>
                  </a:txBody>
                  <a:tcPr marL="68215" marR="68215" marT="0" marB="0" anchor="b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B Nazanin" pitchFamily="2" charset="-78"/>
                        </a:rPr>
                        <a:t>میزان بروز </a:t>
                      </a:r>
                      <a:r>
                        <a:rPr lang="fa-IR" sz="2400" b="1" kern="1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B Nazanin" pitchFamily="2" charset="-78"/>
                        </a:rPr>
                        <a:t>تخمینی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20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 /100.000)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215" marR="6821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65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WORLD</a:t>
                      </a:r>
                    </a:p>
                  </a:txBody>
                  <a:tcPr marL="68215" marR="68215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221" marR="68221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134</a:t>
                      </a:r>
                    </a:p>
                  </a:txBody>
                  <a:tcPr marL="68215" marR="68215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65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EMRO</a:t>
                      </a:r>
                    </a:p>
                  </a:txBody>
                  <a:tcPr marL="68215" marR="68215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221" marR="68221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marL="68215" marR="68215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86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IRAN</a:t>
                      </a:r>
                    </a:p>
                  </a:txBody>
                  <a:tcPr marL="68215" marR="68215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221" marR="68221" marT="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215" marR="68215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7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8"/>
          <p:cNvSpPr txBox="1">
            <a:spLocks/>
          </p:cNvSpPr>
          <p:nvPr/>
        </p:nvSpPr>
        <p:spPr>
          <a:xfrm>
            <a:off x="678710" y="414214"/>
            <a:ext cx="9554501" cy="1223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C000"/>
                </a:solidFill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marL="514350" indent="-514350"/>
            <a:r>
              <a:rPr lang="fa-IR" b="1" dirty="0" smtClean="0"/>
              <a:t>ضرورت حفظ دستاورد ها</a:t>
            </a:r>
            <a:endParaRPr lang="fa-IR" b="1" dirty="0"/>
          </a:p>
          <a:p>
            <a:pPr marL="514350" indent="-514350"/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مقایسه وضعیت سل در ایران با کشورهای همسایه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780" y="1758898"/>
            <a:ext cx="6819467" cy="4472940"/>
            <a:chOff x="64780" y="1751464"/>
            <a:chExt cx="6819467" cy="4472940"/>
          </a:xfrm>
        </p:grpSpPr>
        <p:grpSp>
          <p:nvGrpSpPr>
            <p:cNvPr id="23" name="Group 22"/>
            <p:cNvGrpSpPr/>
            <p:nvPr/>
          </p:nvGrpSpPr>
          <p:grpSpPr>
            <a:xfrm>
              <a:off x="64780" y="1794624"/>
              <a:ext cx="6819467" cy="4429780"/>
              <a:chOff x="64780" y="1794624"/>
              <a:chExt cx="6819467" cy="4429780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80" y="1794624"/>
                <a:ext cx="6744440" cy="4429780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4874297" y="1869905"/>
                <a:ext cx="1887055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fa-IR" sz="2000" b="1" dirty="0" smtClean="0">
                    <a:solidFill>
                      <a:srgbClr val="C00000"/>
                    </a:solidFill>
                    <a:cs typeface="B Titr" panose="00000700000000000000" pitchFamily="2" charset="-78"/>
                  </a:rPr>
                  <a:t>میزان بروز</a:t>
                </a:r>
                <a:r>
                  <a:rPr lang="fa-IR" sz="2000" b="1" dirty="0">
                    <a:solidFill>
                      <a:srgbClr val="C00000"/>
                    </a:solidFill>
                    <a:cs typeface="B Titr" panose="00000700000000000000" pitchFamily="2" charset="-78"/>
                  </a:rPr>
                  <a:t> </a:t>
                </a:r>
                <a:r>
                  <a:rPr lang="fa-IR" sz="2000" b="1" dirty="0" smtClean="0">
                    <a:solidFill>
                      <a:srgbClr val="C00000"/>
                    </a:solidFill>
                    <a:cs typeface="B Titr" panose="00000700000000000000" pitchFamily="2" charset="-78"/>
                  </a:rPr>
                  <a:t>تخمینی</a:t>
                </a:r>
                <a:endParaRPr lang="en-US" sz="20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343163" y="3597082"/>
                <a:ext cx="2186817" cy="52322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11</a:t>
                </a:r>
                <a:r>
                  <a:rPr lang="en-US" sz="2800" dirty="0" smtClean="0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1600" dirty="0" smtClean="0"/>
                  <a:t>(8.3 – 15)</a:t>
                </a:r>
                <a:r>
                  <a:rPr lang="en-US" sz="1600" b="1" dirty="0" smtClean="0"/>
                  <a:t>/100,000</a:t>
                </a:r>
                <a:endParaRPr lang="en-US" sz="1600" b="1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105931" y="3725331"/>
                <a:ext cx="1423788" cy="4001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185 </a:t>
                </a:r>
                <a:r>
                  <a:rPr lang="en-US" sz="1400" dirty="0" smtClean="0"/>
                  <a:t>(117 - 255)</a:t>
                </a:r>
                <a:endParaRPr lang="en-US" sz="1400" b="1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460459" y="4875650"/>
                <a:ext cx="1423788" cy="40011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258 </a:t>
                </a:r>
                <a:r>
                  <a:rPr lang="en-US" sz="1400" dirty="0" smtClean="0"/>
                  <a:t>(189 - 350)</a:t>
                </a:r>
                <a:endParaRPr lang="en-US" sz="1400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38200" y="3865419"/>
                <a:ext cx="11112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23 </a:t>
                </a:r>
                <a:r>
                  <a:rPr lang="en-US" sz="1400" dirty="0" smtClean="0"/>
                  <a:t>(19 - 26)</a:t>
                </a:r>
                <a:endParaRPr lang="en-US" sz="1400" b="1" dirty="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617921" y="1784832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68 </a:t>
              </a:r>
              <a:r>
                <a:rPr lang="en-US" sz="1400" dirty="0" smtClean="0"/>
                <a:t>(48 - 89)</a:t>
              </a:r>
              <a:endParaRPr lang="en-US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2330" y="2270015"/>
              <a:ext cx="1146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14 </a:t>
              </a:r>
              <a:r>
                <a:rPr lang="en-US" sz="1400" dirty="0" smtClean="0"/>
                <a:t>(11 – 17)</a:t>
              </a:r>
              <a:endParaRPr lang="en-US" sz="1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23967" y="2069960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48 </a:t>
              </a:r>
              <a:r>
                <a:rPr lang="en-US" sz="1400" dirty="0" smtClean="0"/>
                <a:t>(37 - 61)</a:t>
              </a:r>
              <a:endParaRPr 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33034" y="5187160"/>
              <a:ext cx="8899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400" dirty="0" smtClean="0"/>
                <a:t>(7 - 10)</a:t>
              </a:r>
              <a:endParaRPr lang="en-US" sz="1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617921" y="4453676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 </a:t>
              </a:r>
              <a:r>
                <a:rPr lang="en-US" sz="1400" dirty="0" smtClean="0"/>
                <a:t>(10 - 14)</a:t>
              </a:r>
              <a:endParaRPr lang="en-US" sz="1400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668540" y="5655431"/>
              <a:ext cx="798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400" dirty="0" smtClean="0"/>
                <a:t>(5 - 7)</a:t>
              </a:r>
              <a:endParaRPr lang="en-US" sz="1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1832" y="1751464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 </a:t>
              </a:r>
              <a:r>
                <a:rPr lang="en-US" sz="1400" dirty="0" smtClean="0"/>
                <a:t>(19 - 32)</a:t>
              </a:r>
              <a:endParaRPr lang="en-US" sz="1400" b="1" dirty="0"/>
            </a:p>
          </p:txBody>
        </p:sp>
      </p:grpSp>
      <p:graphicFrame>
        <p:nvGraphicFramePr>
          <p:cNvPr id="37" name="Content Placeholder 21"/>
          <p:cNvGraphicFramePr>
            <a:graphicFrameLocks noGrp="1"/>
          </p:cNvGraphicFramePr>
          <p:nvPr>
            <p:ph idx="1"/>
            <p:extLst/>
          </p:nvPr>
        </p:nvGraphicFramePr>
        <p:xfrm>
          <a:off x="6784477" y="1825625"/>
          <a:ext cx="5372554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663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859982" cy="1325563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تعهدات 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بین المللی کشور (سـل)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1671" y="1990164"/>
            <a:ext cx="11187953" cy="15921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B Titr" pitchFamily="2" charset="-78"/>
              </a:rPr>
              <a:t>مجمع عمومی سازمان ملل متحد: قطعنامه </a:t>
            </a:r>
            <a:r>
              <a:rPr lang="en-US" sz="2400" b="1" dirty="0">
                <a:solidFill>
                  <a:schemeClr val="tx1"/>
                </a:solidFill>
                <a:cs typeface="B Titr" pitchFamily="2" charset="-78"/>
              </a:rPr>
              <a:t>A/RES/70/1</a:t>
            </a:r>
            <a:endParaRPr lang="fa-IR" sz="2400" b="1" dirty="0">
              <a:solidFill>
                <a:schemeClr val="tx1"/>
              </a:solidFill>
              <a:cs typeface="B Titr" pitchFamily="2" charset="-78"/>
            </a:endParaRPr>
          </a:p>
          <a:p>
            <a:pPr algn="ctr" rtl="1"/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Transforming our World: the 2030 Agenda for Sustainable Development</a:t>
            </a:r>
          </a:p>
          <a:p>
            <a:pPr algn="ctr" rtl="1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SDGs (2016-2030)</a:t>
            </a:r>
          </a:p>
          <a:p>
            <a:pPr algn="ctr"/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Goal 3.3</a:t>
            </a:r>
          </a:p>
        </p:txBody>
      </p:sp>
      <p:sp>
        <p:nvSpPr>
          <p:cNvPr id="6" name="Rectangle 5"/>
          <p:cNvSpPr/>
          <p:nvPr/>
        </p:nvSpPr>
        <p:spPr>
          <a:xfrm>
            <a:off x="591671" y="3883514"/>
            <a:ext cx="11187953" cy="957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101600">
              <a:schemeClr val="accent6">
                <a:lumMod val="50000"/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B Titr" pitchFamily="2" charset="-78"/>
              </a:rPr>
              <a:t>مجمع عمومی سازمان جهانی بهداشت: قطعنامه </a:t>
            </a:r>
            <a:r>
              <a:rPr lang="en-US" sz="2400" b="1" dirty="0">
                <a:solidFill>
                  <a:schemeClr val="tx1"/>
                </a:solidFill>
                <a:cs typeface="B Titr" pitchFamily="2" charset="-78"/>
              </a:rPr>
              <a:t>67.1</a:t>
            </a:r>
            <a:endParaRPr lang="fa-IR" sz="2400" b="1" dirty="0">
              <a:solidFill>
                <a:schemeClr val="tx1"/>
              </a:solidFill>
              <a:cs typeface="B Titr" pitchFamily="2" charset="-78"/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WHO </a:t>
            </a:r>
            <a:r>
              <a:rPr lang="en-US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End TB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Strategy (2016-2030)</a:t>
            </a:r>
          </a:p>
        </p:txBody>
      </p:sp>
      <p:sp>
        <p:nvSpPr>
          <p:cNvPr id="7" name="Rectangle 6"/>
          <p:cNvSpPr/>
          <p:nvPr/>
        </p:nvSpPr>
        <p:spPr>
          <a:xfrm>
            <a:off x="591671" y="5142157"/>
            <a:ext cx="11187953" cy="9466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01600">
              <a:schemeClr val="accent2">
                <a:lumMod val="50000"/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B Titr" pitchFamily="2" charset="-78"/>
              </a:rPr>
              <a:t>مجمع عمومی سازمان ملل متحد: قطعنامه </a:t>
            </a:r>
            <a:r>
              <a:rPr lang="en-US" sz="2400" b="1" dirty="0">
                <a:solidFill>
                  <a:schemeClr val="tx1"/>
                </a:solidFill>
                <a:cs typeface="B Titr" pitchFamily="2" charset="-78"/>
              </a:rPr>
              <a:t>A/RES/73/3</a:t>
            </a:r>
            <a:endParaRPr lang="fa-IR" sz="2400" b="1" dirty="0">
              <a:solidFill>
                <a:schemeClr val="tx1"/>
              </a:solidFill>
              <a:cs typeface="B Titr" pitchFamily="2" charset="-78"/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High-Level Meeting on TB: (2018-2022)</a:t>
            </a:r>
          </a:p>
        </p:txBody>
      </p:sp>
    </p:spTree>
    <p:extLst>
      <p:ext uri="{BB962C8B-B14F-4D97-AF65-F5344CB8AC3E}">
        <p14:creationId xmlns:p14="http://schemas.microsoft.com/office/powerpoint/2010/main" val="358242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itchFamily="2" charset="-78"/>
              </a:rPr>
              <a:t>شاخص های تبیین شده ذیلِ:</a:t>
            </a:r>
          </a:p>
          <a:p>
            <a:pPr lvl="1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en-US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هدف 3-3 از مجموعه اهداف توسعه پایدار</a:t>
            </a:r>
            <a:r>
              <a:rPr lang="en-US" sz="2800" dirty="0">
                <a:cs typeface="B Nazanin" pitchFamily="2" charset="-78"/>
              </a:rPr>
              <a:t>(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SDG</a:t>
            </a:r>
            <a:r>
              <a:rPr lang="en-US" sz="2800" dirty="0">
                <a:cs typeface="B Nazanin" pitchFamily="2" charset="-78"/>
              </a:rPr>
              <a:t>)</a:t>
            </a:r>
            <a:r>
              <a:rPr lang="fa-IR" sz="2800" dirty="0">
                <a:cs typeface="B Nazanin" pitchFamily="2" charset="-78"/>
              </a:rPr>
              <a:t> سازمان ملل متحد</a:t>
            </a:r>
          </a:p>
          <a:p>
            <a:pPr lvl="1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en-US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اهداف استراتژی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END TB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سازمان جهانی بهداشت</a:t>
            </a:r>
          </a:p>
          <a:p>
            <a:pPr lvl="1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en-US" sz="2800" dirty="0">
                <a:cs typeface="B Nazanin" pitchFamily="2" charset="-78"/>
              </a:rPr>
              <a:t> </a:t>
            </a:r>
            <a:r>
              <a:rPr lang="fa-IR" sz="2800" dirty="0">
                <a:solidFill>
                  <a:srgbClr val="FF0000"/>
                </a:solidFill>
                <a:cs typeface="B Titr" pitchFamily="2" charset="-78"/>
              </a:rPr>
              <a:t>حذف سل </a:t>
            </a:r>
            <a:r>
              <a:rPr lang="fa-IR" sz="2800" dirty="0">
                <a:cs typeface="B Nazanin" pitchFamily="2" charset="-78"/>
              </a:rPr>
              <a:t>تا سال </a:t>
            </a:r>
            <a:r>
              <a:rPr lang="fa-IR" sz="2800" dirty="0">
                <a:solidFill>
                  <a:srgbClr val="FF0000"/>
                </a:solidFill>
                <a:cs typeface="B Titr" pitchFamily="2" charset="-78"/>
              </a:rPr>
              <a:t>2050</a:t>
            </a:r>
            <a:endParaRPr lang="en-US" sz="2800" dirty="0">
              <a:solidFill>
                <a:srgbClr val="FF0000"/>
              </a:solidFill>
              <a:cs typeface="B Titr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54935" cy="1325563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تعهدات بین المللی (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موارد پایه ای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70" y="3443844"/>
            <a:ext cx="6834259" cy="194359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24332" y="5514991"/>
            <a:ext cx="8331835" cy="606725"/>
          </a:xfrm>
          <a:prstGeom prst="round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>
                <a:solidFill>
                  <a:srgbClr val="C00000"/>
                </a:solidFill>
                <a:cs typeface="B Titr" panose="00000700000000000000" pitchFamily="2" charset="-78"/>
              </a:rPr>
              <a:t>حذف سل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(= میزان بروز کمتر از </a:t>
            </a:r>
            <a:r>
              <a:rPr lang="fa-IR" sz="2800" b="1" dirty="0">
                <a:solidFill>
                  <a:srgbClr val="C00000"/>
                </a:solidFill>
                <a:cs typeface="B Nazanin" pitchFamily="2" charset="-78"/>
              </a:rPr>
              <a:t>یک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 نفر در </a:t>
            </a:r>
            <a:r>
              <a:rPr lang="fa-IR" sz="2800" b="1" dirty="0">
                <a:solidFill>
                  <a:srgbClr val="C00000"/>
                </a:solidFill>
                <a:cs typeface="B Nazanin" pitchFamily="2" charset="-78"/>
              </a:rPr>
              <a:t>میلیون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 نفر جمعیت)</a:t>
            </a:r>
            <a:endParaRPr lang="en-CA" sz="36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889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759"/>
            <a:ext cx="9502588" cy="125857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a-IR" sz="4000" b="1" dirty="0"/>
              <a:t>پیامدهای منفی پاندمی کووید19</a:t>
            </a: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و </a:t>
            </a: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ناکافی بودن سرعت برون رفت از آنها</a:t>
            </a:r>
            <a:endParaRPr lang="en-CA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82388" y="1963228"/>
            <a:ext cx="8014447" cy="4007266"/>
            <a:chOff x="278243" y="1842247"/>
            <a:chExt cx="8384771" cy="4377018"/>
          </a:xfrm>
        </p:grpSpPr>
        <p:sp>
          <p:nvSpPr>
            <p:cNvPr id="6" name="Rounded Rectangle 5"/>
            <p:cNvSpPr/>
            <p:nvPr/>
          </p:nvSpPr>
          <p:spPr>
            <a:xfrm>
              <a:off x="278243" y="1842247"/>
              <a:ext cx="8384771" cy="4377018"/>
            </a:xfrm>
            <a:prstGeom prst="roundRect">
              <a:avLst/>
            </a:prstGeom>
            <a:solidFill>
              <a:schemeClr val="bg1"/>
            </a:solidFill>
            <a:ln w="38100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bliqueTop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Chart 15"/>
            <p:cNvGraphicFramePr>
              <a:graphicFrameLocks/>
            </p:cNvGraphicFramePr>
            <p:nvPr>
              <p:extLst/>
            </p:nvPr>
          </p:nvGraphicFramePr>
          <p:xfrm>
            <a:off x="1013226" y="2086014"/>
            <a:ext cx="7292574" cy="38956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1" name="Group 10"/>
            <p:cNvGrpSpPr/>
            <p:nvPr/>
          </p:nvGrpSpPr>
          <p:grpSpPr>
            <a:xfrm>
              <a:off x="4692041" y="3378200"/>
              <a:ext cx="1088187" cy="2166626"/>
              <a:chOff x="9291732" y="3017202"/>
              <a:chExt cx="1210588" cy="2401963"/>
            </a:xfrm>
          </p:grpSpPr>
          <p:cxnSp>
            <p:nvCxnSpPr>
              <p:cNvPr id="12" name="Straight Arrow Connector 11"/>
              <p:cNvCxnSpPr/>
              <p:nvPr/>
            </p:nvCxnSpPr>
            <p:spPr>
              <a:xfrm flipH="1" flipV="1">
                <a:off x="9897026" y="3017202"/>
                <a:ext cx="13447" cy="2401963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9291732" y="4218183"/>
                <a:ext cx="1210588" cy="400111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FF0000"/>
                    </a:solidFill>
                  </a:rPr>
                  <a:t>Covid19</a:t>
                </a:r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Rectangle 13"/>
            <p:cNvSpPr/>
            <p:nvPr/>
          </p:nvSpPr>
          <p:spPr>
            <a:xfrm rot="16200000">
              <a:off x="-1252803" y="3770190"/>
              <a:ext cx="37970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 sz="3200" b="0" i="0" u="none" strike="noStrike" kern="1200" baseline="0">
                  <a:solidFill>
                    <a:srgbClr val="000000"/>
                  </a:solidFill>
                  <a:latin typeface="Bahnschrift Light" panose="020B0502040204020203" pitchFamily="34" charset="0"/>
                  <a:ea typeface="Calibri"/>
                  <a:cs typeface="Calibri"/>
                </a:defRPr>
              </a:pPr>
              <a:r>
                <a:rPr lang="fa-IR" sz="2000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میزان در </a:t>
              </a:r>
              <a:r>
                <a:rPr lang="fa-IR" sz="20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یکصدهزار</a:t>
              </a:r>
              <a:r>
                <a:rPr lang="fa-IR" sz="2000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نفر جمعیت</a:t>
              </a:r>
              <a:endParaRPr lang="en-US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86840" y="3405874"/>
              <a:ext cx="657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-28%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796188" y="3670551"/>
              <a:ext cx="7024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+13%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Down Arrow 6"/>
            <p:cNvSpPr/>
            <p:nvPr/>
          </p:nvSpPr>
          <p:spPr>
            <a:xfrm>
              <a:off x="6021305" y="3250613"/>
              <a:ext cx="173359" cy="650122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Up Arrow 7"/>
            <p:cNvSpPr/>
            <p:nvPr/>
          </p:nvSpPr>
          <p:spPr>
            <a:xfrm>
              <a:off x="7735404" y="3644587"/>
              <a:ext cx="121567" cy="341443"/>
            </a:xfrm>
            <a:prstGeom prst="up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620983" y="1988193"/>
              <a:ext cx="6614554" cy="746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>
                <a:defRPr sz="1920" b="1" i="0" u="none" strike="noStrike" kern="1200" spc="0" baseline="0">
                  <a:solidFill>
                    <a:srgbClr val="C00000"/>
                  </a:solidFill>
                  <a:latin typeface="+mn-lt"/>
                  <a:ea typeface="+mn-ea"/>
                  <a:cs typeface="B Titr" panose="00000700000000000000" pitchFamily="2" charset="-78"/>
                </a:defRPr>
              </a:pPr>
              <a:r>
                <a:rPr lang="fa-I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روند </a:t>
              </a:r>
              <a:r>
                <a:rPr lang="fa-IR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میزان بروز </a:t>
              </a:r>
              <a:r>
                <a:rPr lang="fa-IR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anose="00000700000000000000" pitchFamily="2" charset="-78"/>
                </a:rPr>
                <a:t>گزارش شده </a:t>
              </a:r>
              <a:r>
                <a:rPr lang="fa-IR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سل در </a:t>
              </a:r>
              <a:r>
                <a:rPr lang="fa-I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کشور </a:t>
              </a:r>
              <a:r>
                <a:rPr lang="fa-IR" b="1" dirty="0" smtClean="0">
                  <a:solidFill>
                    <a:srgbClr val="C00000"/>
                  </a:solidFill>
                  <a:cs typeface="B Titr" panose="00000700000000000000" pitchFamily="2" charset="-78"/>
                </a:rPr>
                <a:t>قبل </a:t>
              </a:r>
              <a:r>
                <a:rPr lang="fa-IR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و</a:t>
              </a:r>
              <a:r>
                <a:rPr lang="fa-IR" b="1" dirty="0" smtClean="0">
                  <a:solidFill>
                    <a:srgbClr val="C00000"/>
                  </a:solidFill>
                  <a:cs typeface="B Titr" panose="00000700000000000000" pitchFamily="2" charset="-78"/>
                </a:rPr>
                <a:t> بعد </a:t>
              </a:r>
              <a:r>
                <a:rPr lang="fa-IR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از</a:t>
              </a:r>
              <a:r>
                <a:rPr lang="fa-IR" b="1" dirty="0" smtClean="0">
                  <a:solidFill>
                    <a:srgbClr val="C00000"/>
                  </a:solidFill>
                  <a:cs typeface="B Titr" panose="00000700000000000000" pitchFamily="2" charset="-78"/>
                </a:rPr>
                <a:t> پاندمی </a:t>
              </a:r>
              <a:r>
                <a:rPr lang="fa-I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B Titr" panose="00000700000000000000" pitchFamily="2" charset="-78"/>
                </a:rPr>
                <a:t>کووید19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8812889" y="1842247"/>
            <a:ext cx="3195336" cy="41282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در سال 1399</a:t>
            </a:r>
          </a:p>
          <a:p>
            <a:pPr algn="ctr" rtl="1"/>
            <a:r>
              <a:rPr lang="fa-I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افت 28 درصدی </a:t>
            </a: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شناسایی موارد سل</a:t>
            </a:r>
          </a:p>
          <a:p>
            <a:pPr algn="ctr" rtl="1"/>
            <a:r>
              <a:rPr lang="fa-I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بدلیل </a:t>
            </a:r>
          </a:p>
          <a:p>
            <a:pPr algn="ctr" rtl="1"/>
            <a:r>
              <a:rPr lang="fa-I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پاندمی کووید 19</a:t>
            </a:r>
          </a:p>
          <a:p>
            <a:pPr algn="ctr" rtl="1"/>
            <a:endParaRPr lang="fa-I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r>
              <a:rPr lang="fa-I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دستاوردهای برنامه را بشدت تحت الشعاع قرار داد</a:t>
            </a:r>
          </a:p>
        </p:txBody>
      </p:sp>
    </p:spTree>
    <p:extLst>
      <p:ext uri="{BB962C8B-B14F-4D97-AF65-F5344CB8AC3E}">
        <p14:creationId xmlns:p14="http://schemas.microsoft.com/office/powerpoint/2010/main" val="260494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7967" y="1813683"/>
          <a:ext cx="6567835" cy="4422127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1561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5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4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6275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8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نوع بیماری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B Nazanin" pitchFamily="2" charset="-78"/>
                        </a:rPr>
                        <a:t>بروز گزارش شده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724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cs typeface="B Nazanin" pitchFamily="2" charset="-78"/>
                        </a:rPr>
                        <a:t>No.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cs typeface="B Nazanin" pitchFamily="2" charset="-78"/>
                        </a:rPr>
                        <a:t>Rate (/100,000)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81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r>
                        <a:rPr lang="fa-IR" sz="3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کل</a:t>
                      </a:r>
                      <a:r>
                        <a:rPr lang="fa-IR" sz="28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r>
                        <a:rPr lang="fa-IR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(جدید + عود)</a:t>
                      </a:r>
                      <a:endParaRPr lang="en-US" sz="12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4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B Nazanin" pitchFamily="2" charset="-78"/>
                        </a:rPr>
                        <a:t>7261</a:t>
                      </a:r>
                      <a:endParaRPr kumimoji="0" lang="en-US" sz="4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B Nazanin" pitchFamily="2" charset="-78"/>
                        </a:rPr>
                        <a:t>8.4</a:t>
                      </a:r>
                      <a:endParaRPr kumimoji="0" lang="en-US" sz="4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68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 </a:t>
                      </a:r>
                      <a:r>
                        <a:rPr lang="fa-IR" sz="2400" b="1" dirty="0">
                          <a:cs typeface="B Nazanin" pitchFamily="2" charset="-78"/>
                        </a:rPr>
                        <a:t>سل ریوی  </a:t>
                      </a:r>
                      <a:endParaRPr lang="en-US" sz="2400" b="1" dirty="0">
                        <a:solidFill>
                          <a:srgbClr val="943634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B Nazanin" pitchFamily="2" charset="-78"/>
                        </a:rPr>
                        <a:t>Smear +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3981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4.6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55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Smear </a:t>
                      </a:r>
                      <a:r>
                        <a:rPr lang="en-GB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-</a:t>
                      </a:r>
                      <a:endParaRPr lang="en-US" sz="4000" b="1" dirty="0">
                        <a:solidFill>
                          <a:srgbClr val="94363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1588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1.8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68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cs typeface="B Nazanin" pitchFamily="2" charset="-78"/>
                        </a:rPr>
                        <a:t> </a:t>
                      </a:r>
                      <a:r>
                        <a:rPr lang="fa-IR" sz="2400" b="1" dirty="0">
                          <a:cs typeface="B Nazanin" pitchFamily="2" charset="-78"/>
                        </a:rPr>
                        <a:t>سل خارج ریوی  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1410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1.6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68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عود   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fa-IR" sz="3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ea typeface="+mn-ea"/>
                          <a:cs typeface="B Nazanin" pitchFamily="2" charset="-78"/>
                        </a:rPr>
                        <a:t>282</a:t>
                      </a:r>
                      <a:endParaRPr kumimoji="0" lang="en-US" sz="3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rgbClr val="1E7FB8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0.3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323" name="Title 2"/>
          <p:cNvSpPr>
            <a:spLocks noGrp="1"/>
          </p:cNvSpPr>
          <p:nvPr>
            <p:ph type="title"/>
          </p:nvPr>
        </p:nvSpPr>
        <p:spPr>
          <a:xfrm>
            <a:off x="2249424" y="403730"/>
            <a:ext cx="7798217" cy="1142999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fa-IR" sz="4000" b="1" dirty="0">
                <a:latin typeface="+mn-lt"/>
              </a:rPr>
              <a:t>میزان بروز </a:t>
            </a:r>
            <a:r>
              <a:rPr lang="fa-IR" sz="4000" b="1" u="sng" dirty="0">
                <a:solidFill>
                  <a:schemeClr val="bg1"/>
                </a:solidFill>
                <a:latin typeface="+mn-lt"/>
              </a:rPr>
              <a:t>گزارش شده </a:t>
            </a:r>
            <a:r>
              <a:rPr lang="fa-IR" sz="4000" b="1" dirty="0">
                <a:latin typeface="+mn-lt"/>
              </a:rPr>
              <a:t>سل </a:t>
            </a:r>
            <a:br>
              <a:rPr lang="fa-IR" sz="4000" b="1" dirty="0">
                <a:latin typeface="+mn-lt"/>
              </a:rPr>
            </a:br>
            <a:r>
              <a:rPr lang="fa-IR" sz="3200" dirty="0">
                <a:solidFill>
                  <a:schemeClr val="bg1"/>
                </a:solidFill>
                <a:latin typeface="+mn-lt"/>
                <a:cs typeface="B Nazanin" pitchFamily="2" charset="-78"/>
              </a:rPr>
              <a:t>(ایران – 1402)</a:t>
            </a:r>
            <a:endParaRPr lang="en-US" sz="3200" dirty="0">
              <a:solidFill>
                <a:schemeClr val="bg1"/>
              </a:solidFill>
              <a:latin typeface="+mn-lt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3F09C-6C04-4DFE-BCE3-438E7051FAA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2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3888</TotalTime>
  <Words>510</Words>
  <Application>Microsoft Office PowerPoint</Application>
  <PresentationFormat>Widescreen</PresentationFormat>
  <Paragraphs>125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Bahnschrift Light</vt:lpstr>
      <vt:lpstr>Calibri</vt:lpstr>
      <vt:lpstr>Calibri Light</vt:lpstr>
      <vt:lpstr>Wingdings</vt:lpstr>
      <vt:lpstr>IranNastaliq</vt:lpstr>
      <vt:lpstr>B Nazanin</vt:lpstr>
      <vt:lpstr>B Titr</vt:lpstr>
      <vt:lpstr>Arial</vt:lpstr>
      <vt:lpstr>Times New Roman</vt:lpstr>
      <vt:lpstr>Office Theme</vt:lpstr>
      <vt:lpstr>Custom Design</vt:lpstr>
      <vt:lpstr>PowerPoint Presentation</vt:lpstr>
      <vt:lpstr>وضعیت سل جهان در یک نگاه - 2023</vt:lpstr>
      <vt:lpstr>وضعیت سل جهان در یک نگاه - 2023</vt:lpstr>
      <vt:lpstr>میزان بروز سل در جهان - 2023</vt:lpstr>
      <vt:lpstr>PowerPoint Presentation</vt:lpstr>
      <vt:lpstr>تعهدات بین المللی کشور (سـل)</vt:lpstr>
      <vt:lpstr>تعهدات بین المللی (موارد پایه ای)</vt:lpstr>
      <vt:lpstr>پیامدهای منفی پاندمی کووید19  و ناکافی بودن سرعت برون رفت از آنها</vt:lpstr>
      <vt:lpstr>میزان بروز گزارش شده سل  (ایران – 1402)</vt:lpstr>
      <vt:lpstr>میزان بروز گزارش شده سل  (ایران – 1402)</vt:lpstr>
      <vt:lpstr>توزیع استانی میزان بروز سل گزارش شده (کل اشکال - 1402)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Tuberculosis</dc:title>
  <dc:creator>ناصحي دكتر مهشيد</dc:creator>
  <cp:lastModifiedBy>عادل زهرائی</cp:lastModifiedBy>
  <cp:revision>476</cp:revision>
  <cp:lastPrinted>2022-10-11T07:50:29Z</cp:lastPrinted>
  <dcterms:created xsi:type="dcterms:W3CDTF">2022-08-20T05:42:14Z</dcterms:created>
  <dcterms:modified xsi:type="dcterms:W3CDTF">2025-07-14T04:47:13Z</dcterms:modified>
</cp:coreProperties>
</file>